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61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4" r:id="rId19"/>
    <p:sldId id="285" r:id="rId20"/>
    <p:sldId id="287" r:id="rId21"/>
    <p:sldId id="288" r:id="rId22"/>
    <p:sldId id="289" r:id="rId23"/>
    <p:sldId id="293" r:id="rId24"/>
    <p:sldId id="294" r:id="rId25"/>
    <p:sldId id="295" r:id="rId26"/>
    <p:sldId id="296" r:id="rId27"/>
    <p:sldId id="297" r:id="rId28"/>
    <p:sldId id="290" r:id="rId29"/>
    <p:sldId id="291" r:id="rId30"/>
    <p:sldId id="292" r:id="rId31"/>
    <p:sldId id="298" r:id="rId32"/>
    <p:sldId id="299" r:id="rId33"/>
    <p:sldId id="279" r:id="rId34"/>
    <p:sldId id="280" r:id="rId35"/>
    <p:sldId id="281" r:id="rId36"/>
    <p:sldId id="304" r:id="rId37"/>
    <p:sldId id="300" r:id="rId38"/>
    <p:sldId id="301" r:id="rId39"/>
    <p:sldId id="302" r:id="rId40"/>
    <p:sldId id="303" r:id="rId41"/>
    <p:sldId id="278" r:id="rId42"/>
    <p:sldId id="283" r:id="rId43"/>
    <p:sldId id="282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07"/>
  </p:normalViewPr>
  <p:slideViewPr>
    <p:cSldViewPr snapToGrid="0" snapToObjects="1">
      <p:cViewPr>
        <p:scale>
          <a:sx n="102" d="100"/>
          <a:sy n="102" d="100"/>
        </p:scale>
        <p:origin x="4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7A9AF-0736-674D-BD6D-154654EA5930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038DD-A393-AE4C-B4EE-CD4EB2C27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0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63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0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9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23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9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038DD-A393-AE4C-B4EE-CD4EB2C27D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646E-3B9A-CA4F-9CC1-2F67520CD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B511C-0FC5-B94D-BD21-DC7E66A72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1FD69-51BB-9347-8367-19DA1ACE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32741-362E-CC4F-8E23-ABE1279E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0465-2271-7B48-84FD-BC5475FA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D271-B5E0-1A44-B3ED-B70FE241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3EBAF-5243-6842-9AC4-03F988350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12365-6351-054A-A3C7-1E68FB1F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4D84-FD15-FD4E-82D0-6F552A5D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BC163-0D30-5940-A398-633F6DF1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1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ADDC5-11F3-144F-A858-027D1C533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B8698-ECA1-6D4B-9CE4-1FB4A2C7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83EE-AABB-6649-8A3B-386D7276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AAC32-4E9B-E147-8577-98E87E1A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C6D4-9B73-7B4F-8C76-B7A68E65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E60A-8E7C-CA49-9607-61ED6067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C7BB-27B4-B042-B532-395850CE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803D2-8AD2-0047-BC77-3B3DC8F6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0203-F614-8945-AAD5-9CD2AD24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E089-45A2-B041-99BB-CB968A91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98AE-7746-F045-A640-905294A3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D4AD2-3405-C644-ABBF-B3836A61D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49CA1-CEA3-064F-BE9B-446722C1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C5C12-E1A8-5347-A6CA-CFCDB999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BD1E1-38A3-3247-9ED8-50F4DF5F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9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3D19-0917-1E43-839A-12C1CAEA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2774-868C-3140-BFC2-3C438479F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74A9-0C88-9843-BE25-0C7F4552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CDA4A-C173-D24F-8380-87A74E01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E6B05-5FB2-2048-8EEF-434D4152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111BD-2BB7-364A-9D14-95C5B324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350-82C6-3743-8D05-C9E9083F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DE983-BB8E-A64E-BF48-5DA7085B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A63E9-90FB-424C-8F27-6D52FFDD5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23CEC-9A18-FD44-8D3C-4ABAE768A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DC18B3-573A-454A-909F-09D4CA649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A6B68-10D5-3E49-98C5-E811CFCE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5870F7-FAD8-5C40-BB3D-45405CAB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C8EDD-2DEB-E346-AB02-0664BFA3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6E11-D09C-B34A-B068-31DCA070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0C33-582F-CB48-9EFA-71FAEFCC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A1C3B-9472-2045-AA5C-DAFBFF7B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154A7-6586-E242-A791-73915F45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96BE8-DAA9-5644-9904-A3113C2C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850BD-4B0F-B24B-89DA-2133781E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53969-65C9-5B46-86EB-D9672A45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B49C-8538-EB45-A2A4-3224B3A7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1A5F-A125-4247-8F52-537DCE16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850E5-603C-3F4A-9A3F-79E17E29D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2B636-2F1A-A848-BEE7-D379ACF4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2DF28-2F69-3143-A325-6EAB105B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E4858-8E8F-734F-A0CA-B734DD3F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8161-5D53-C544-9EE0-7F852DB0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6607D-E2C5-CF4B-89BA-CA8912BB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9127B-C7E6-1F44-85A7-53687CA0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53556-D114-1B42-BAFD-90501628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9971B-164C-0443-BEB4-FC1C1FE4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506B2-9E66-9248-8ABB-4152D73C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8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E10F4-AC13-3E4E-A52F-AC800996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D3B59-9B20-1146-98C5-610469A36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ECF16-E5C1-BA4F-89B0-67D26071D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4AB5-B09D-3048-BD99-C0E4F368CBE1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C6D9F-4574-5D49-8F49-15BA8FA2E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CA906-02D5-464B-8C83-F46578C41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4C7A-7886-DA4C-ACEB-4AAA11E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3C68-A268-1A42-862C-AA019E5BBB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06F86-47D7-F24D-BC5E-C836D6802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7822D-F7C0-FB4C-9DA6-BE248C37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748" y="1522434"/>
            <a:ext cx="64008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48B64-E177-914B-9FE2-2F5CF3FC5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4096" y="2474934"/>
            <a:ext cx="3098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7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Function for Positive Rays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D838D-DAB2-1142-AFB0-733B90C9D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0169" y="1478071"/>
            <a:ext cx="8233916" cy="5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Function for Positive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E2CCC-CD03-2444-96C4-5A7C69F8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2471" y="1375544"/>
            <a:ext cx="8091640" cy="54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6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Function for Convex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24D10-B97F-CC4B-A7CC-9A33B019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884" y="1409200"/>
            <a:ext cx="7003920" cy="5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1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Function for Convex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99B24-D68D-E847-8AB8-683C6A80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4750" y="1402567"/>
            <a:ext cx="9842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Four Growth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68B8-0BE6-7E4E-8C6F-078EEF5E1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3384" y="1528174"/>
            <a:ext cx="9484666" cy="53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Break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5F34C-AA48-AC45-9912-E398CB263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27"/>
          <a:stretch/>
        </p:blipFill>
        <p:spPr>
          <a:xfrm>
            <a:off x="838200" y="1527849"/>
            <a:ext cx="9833975" cy="4940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307BD0-12FA-904B-80FC-84D47C69BEBD}"/>
              </a:ext>
            </a:extLst>
          </p:cNvPr>
          <p:cNvSpPr/>
          <p:nvPr/>
        </p:nvSpPr>
        <p:spPr>
          <a:xfrm>
            <a:off x="7503090" y="5223354"/>
            <a:ext cx="3432131" cy="1427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8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Four Break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C6EF7-4182-AE4D-B0DA-22CF3EA45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7445" y="1448856"/>
            <a:ext cx="9933141" cy="50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Restriction of Break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83326-4CCC-5441-A997-59D3B9E1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1079" y="1402590"/>
            <a:ext cx="8092165" cy="53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Restriction of Break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204C7-9E93-8A4B-9C95-8D2B72EFC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298" y="1401556"/>
            <a:ext cx="9939277" cy="322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7D695-A519-6948-AD42-1C351DF0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298" y="4920293"/>
            <a:ext cx="7505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9CFC-CECD-0C42-B97E-0B37A9D5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481" y="1474654"/>
            <a:ext cx="8571037" cy="52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Bounding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DC4A1-8A0F-3D48-976E-B88D329E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280" y="1543994"/>
            <a:ext cx="9357986" cy="4031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25795-6EB8-5C4F-A647-35FB4553D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8665"/>
          <a:stretch/>
        </p:blipFill>
        <p:spPr>
          <a:xfrm>
            <a:off x="1578280" y="5854874"/>
            <a:ext cx="4953000" cy="4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2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 of Bounding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01306-F346-DC45-855D-132AAAE95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0"/>
          <a:stretch/>
        </p:blipFill>
        <p:spPr>
          <a:xfrm>
            <a:off x="1084545" y="1495295"/>
            <a:ext cx="9296400" cy="42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 of Bounding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50D0B-45C2-F949-8F13-65CA566B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51" y="5053294"/>
            <a:ext cx="6664890" cy="96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D16D6-8A02-5F46-AC63-758E4F89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51" y="6020516"/>
            <a:ext cx="6664890" cy="595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D00B0-FDA8-B949-9552-897B059CB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694" y="1327758"/>
            <a:ext cx="7282136" cy="34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‘Achieving’ Dichotomies of </a:t>
            </a:r>
            <a:r>
              <a:rPr lang="en-US" i="1" dirty="0"/>
              <a:t>B</a:t>
            </a:r>
            <a:r>
              <a:rPr lang="en-US" dirty="0"/>
              <a:t>(4,3)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D940-726E-834B-871C-B28EA91B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571" y="1453018"/>
            <a:ext cx="9006858" cy="51642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C14FF3-6FAF-C143-AAC3-94CE45858DD5}"/>
              </a:ext>
            </a:extLst>
          </p:cNvPr>
          <p:cNvSpPr/>
          <p:nvPr/>
        </p:nvSpPr>
        <p:spPr>
          <a:xfrm>
            <a:off x="7315200" y="4753627"/>
            <a:ext cx="3444658" cy="21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185B4-D596-DA43-935D-67D0DDA22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6600" y="5422899"/>
            <a:ext cx="5537200" cy="4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Reorganized Dichotomies of </a:t>
            </a:r>
            <a:r>
              <a:rPr lang="en-US" i="1" dirty="0"/>
              <a:t>B</a:t>
            </a:r>
            <a:r>
              <a:rPr lang="en-US" dirty="0"/>
              <a:t>(4,3)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14FF3-6FAF-C143-AAC3-94CE45858DD5}"/>
              </a:ext>
            </a:extLst>
          </p:cNvPr>
          <p:cNvSpPr/>
          <p:nvPr/>
        </p:nvSpPr>
        <p:spPr>
          <a:xfrm>
            <a:off x="7315200" y="4753627"/>
            <a:ext cx="3444658" cy="21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E397C-BF9B-AA4F-9F8E-9F061A9D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5601" y="1427641"/>
            <a:ext cx="80807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7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Estimating Part of </a:t>
            </a:r>
            <a:r>
              <a:rPr lang="en-US" i="1" dirty="0"/>
              <a:t>B</a:t>
            </a:r>
            <a:r>
              <a:rPr lang="en-US" dirty="0"/>
              <a:t>(4,3)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14FF3-6FAF-C143-AAC3-94CE45858DD5}"/>
              </a:ext>
            </a:extLst>
          </p:cNvPr>
          <p:cNvSpPr/>
          <p:nvPr/>
        </p:nvSpPr>
        <p:spPr>
          <a:xfrm>
            <a:off x="7315200" y="4753627"/>
            <a:ext cx="3444658" cy="21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8C760-2337-964A-A82A-65AD0DCCA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0267" y="1356694"/>
            <a:ext cx="8335312" cy="55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Estimating Part of </a:t>
            </a:r>
            <a:r>
              <a:rPr lang="en-US" i="1" dirty="0"/>
              <a:t>B</a:t>
            </a:r>
            <a:r>
              <a:rPr lang="en-US" dirty="0"/>
              <a:t>(4,3)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14FF3-6FAF-C143-AAC3-94CE45858DD5}"/>
              </a:ext>
            </a:extLst>
          </p:cNvPr>
          <p:cNvSpPr/>
          <p:nvPr/>
        </p:nvSpPr>
        <p:spPr>
          <a:xfrm>
            <a:off x="7315200" y="4753627"/>
            <a:ext cx="3444658" cy="21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8914B-818D-2E40-9915-AF982BC8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112" y="1397329"/>
            <a:ext cx="8439221" cy="546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92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14FF3-6FAF-C143-AAC3-94CE45858DD5}"/>
              </a:ext>
            </a:extLst>
          </p:cNvPr>
          <p:cNvSpPr/>
          <p:nvPr/>
        </p:nvSpPr>
        <p:spPr>
          <a:xfrm>
            <a:off x="7315200" y="4753627"/>
            <a:ext cx="3444658" cy="210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9E3AF-CAD9-0D4A-BF8E-DA3C286B6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630" y="1409178"/>
            <a:ext cx="4818606" cy="21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8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277FE-2EA6-A948-BF44-6FCE2A385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9187" y="1518294"/>
            <a:ext cx="7610906" cy="4293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79118-5EFC-0742-91FE-E3CDE6934E0D}"/>
              </a:ext>
            </a:extLst>
          </p:cNvPr>
          <p:cNvSpPr txBox="1"/>
          <p:nvPr/>
        </p:nvSpPr>
        <p:spPr>
          <a:xfrm>
            <a:off x="2646722" y="5999967"/>
            <a:ext cx="6898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Now have </a:t>
            </a:r>
            <a:r>
              <a:rPr lang="en-US" sz="2800" b="1" dirty="0">
                <a:solidFill>
                  <a:srgbClr val="FF0000"/>
                </a:solidFill>
              </a:rPr>
              <a:t>upper bound </a:t>
            </a:r>
            <a:r>
              <a:rPr lang="en-US" sz="2800" b="1" dirty="0"/>
              <a:t>of bounding function</a:t>
            </a:r>
          </a:p>
        </p:txBody>
      </p:sp>
    </p:spTree>
    <p:extLst>
      <p:ext uri="{BB962C8B-B14F-4D97-AF65-F5344CB8AC3E}">
        <p14:creationId xmlns:p14="http://schemas.microsoft.com/office/powerpoint/2010/main" val="161782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Bounding Function: The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64D89-6676-3949-9EE7-0CC2B1131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6040" y="1462066"/>
            <a:ext cx="3577051" cy="1644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74F91-6A4B-2142-BB4F-C0C0D518C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8668"/>
          <a:stretch/>
        </p:blipFill>
        <p:spPr>
          <a:xfrm>
            <a:off x="916053" y="3593404"/>
            <a:ext cx="8703936" cy="12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99431-C68F-554C-8485-15B4649E8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79" t="-450" r="-579" b="60317"/>
          <a:stretch/>
        </p:blipFill>
        <p:spPr>
          <a:xfrm>
            <a:off x="1515156" y="4015947"/>
            <a:ext cx="8838352" cy="228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C1139-09FE-FD49-8B92-39FFFEB0B9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5695" r="33451"/>
          <a:stretch/>
        </p:blipFill>
        <p:spPr>
          <a:xfrm>
            <a:off x="3096821" y="1579477"/>
            <a:ext cx="6059536" cy="20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BAD Bound for General </a:t>
            </a:r>
            <a:r>
              <a:rPr lang="en-US" i="1" dirty="0"/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1917E-151E-0A47-9638-DEB688DB1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600" y="4049295"/>
            <a:ext cx="8600509" cy="2415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E7269-39D4-DA43-812B-4CE8036F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09" y="1690688"/>
            <a:ext cx="9462892" cy="155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3D6E2-068F-4045-A75A-A6ECD3BC2691}"/>
              </a:ext>
            </a:extLst>
          </p:cNvPr>
          <p:cNvSpPr txBox="1"/>
          <p:nvPr/>
        </p:nvSpPr>
        <p:spPr>
          <a:xfrm>
            <a:off x="821409" y="3373701"/>
            <a:ext cx="4912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Actually, </a:t>
            </a:r>
            <a:r>
              <a:rPr lang="en-US" sz="2800" dirty="0">
                <a:solidFill>
                  <a:srgbClr val="FF0000"/>
                </a:solidFill>
              </a:rPr>
              <a:t>when N is large enough</a:t>
            </a:r>
          </a:p>
        </p:txBody>
      </p:sp>
    </p:spTree>
    <p:extLst>
      <p:ext uri="{BB962C8B-B14F-4D97-AF65-F5344CB8AC3E}">
        <p14:creationId xmlns:p14="http://schemas.microsoft.com/office/powerpoint/2010/main" val="387614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on Growth Function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E0B54-E49B-7A49-8613-4256C2FB2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5102" y="1498350"/>
            <a:ext cx="7606344" cy="51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2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More on VC Bound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74954-56EB-4345-A34F-F8FEC9560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4688" y="1425478"/>
            <a:ext cx="7662623" cy="2947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DDBC0-1104-C247-9367-F7365D51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1194" y="4481057"/>
            <a:ext cx="6572860" cy="22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28E83-0422-3D42-AE8F-B31FCF30F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100" y="1440493"/>
            <a:ext cx="7759571" cy="3228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6CAFB-71AD-7042-993F-14E148A65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100" y="4907897"/>
            <a:ext cx="6732437" cy="894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76E49-A23E-5F4C-945B-68116866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100" y="5920897"/>
            <a:ext cx="5780459" cy="6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3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VC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677F2-7B9D-514C-B06B-A7B69113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7089" y="1440493"/>
            <a:ext cx="8321104" cy="4090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8CE0C-5369-F648-A1EB-D717CDA938F2}"/>
              </a:ext>
            </a:extLst>
          </p:cNvPr>
          <p:cNvSpPr txBox="1"/>
          <p:nvPr/>
        </p:nvSpPr>
        <p:spPr>
          <a:xfrm>
            <a:off x="4684735" y="5799551"/>
            <a:ext cx="2440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Good: finite </a:t>
            </a:r>
            <a:r>
              <a:rPr lang="en-US" sz="2800" b="1" dirty="0" err="1">
                <a:solidFill>
                  <a:srgbClr val="FF0000"/>
                </a:solidFill>
              </a:rPr>
              <a:t>d</a:t>
            </a:r>
            <a:r>
              <a:rPr lang="en-US" sz="2800" b="1" baseline="-25000" dirty="0" err="1">
                <a:solidFill>
                  <a:srgbClr val="FF0000"/>
                </a:solidFill>
              </a:rPr>
              <a:t>vc</a:t>
            </a:r>
            <a:endParaRPr lang="en-US" sz="28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and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DD582-A9E3-0947-A8D9-EE0052997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1951" y="1335292"/>
            <a:ext cx="8141917" cy="5301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C840CA-6AD5-6144-912D-4575E97BF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7726" y="5790395"/>
            <a:ext cx="3640638" cy="8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Hypotheses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E712C-C643-2346-B2AC-4B07EFF4D7F8}"/>
              </a:ext>
            </a:extLst>
          </p:cNvPr>
          <p:cNvSpPr txBox="1"/>
          <p:nvPr/>
        </p:nvSpPr>
        <p:spPr>
          <a:xfrm>
            <a:off x="1315233" y="1690688"/>
            <a:ext cx="92602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Dichotomies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Growth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Shatter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Break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Bounding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VC dimension (the </a:t>
            </a:r>
            <a:r>
              <a:rPr lang="en-US" sz="3200" dirty="0">
                <a:solidFill>
                  <a:srgbClr val="FF0000"/>
                </a:solidFill>
              </a:rPr>
              <a:t>most</a:t>
            </a:r>
            <a:r>
              <a:rPr lang="en-US" sz="3200" dirty="0"/>
              <a:t> inputs </a:t>
            </a:r>
            <a:r>
              <a:rPr lang="en-US" sz="3200" i="1" dirty="0"/>
              <a:t>H</a:t>
            </a:r>
            <a:r>
              <a:rPr lang="en-US" sz="3200" dirty="0"/>
              <a:t> that can shatter)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29938-7419-A742-BD50-F1115D01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5101" y="5389680"/>
            <a:ext cx="6502139" cy="1210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819F88-84EA-1E43-B102-748A90AC2E37}"/>
                  </a:ext>
                </a:extLst>
              </p:cNvPr>
              <p:cNvSpPr txBox="1"/>
              <p:nvPr/>
            </p:nvSpPr>
            <p:spPr>
              <a:xfrm>
                <a:off x="1867605" y="4737676"/>
                <a:ext cx="31964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819F88-84EA-1E43-B102-748A90AC2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05" y="4737676"/>
                <a:ext cx="3196452" cy="369332"/>
              </a:xfrm>
              <a:prstGeom prst="rect">
                <a:avLst/>
              </a:prstGeom>
              <a:blipFill>
                <a:blip r:embed="rId3"/>
                <a:stretch>
                  <a:fillRect l="-1581" t="-3333" r="-15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1CEA50-AE97-B349-BA95-40C1E998C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1480" y="1741530"/>
            <a:ext cx="4077830" cy="463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46792-0BAC-9949-940A-D61642D8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4057" y="2275245"/>
            <a:ext cx="4668666" cy="5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2F26C-B7D7-E745-9284-0050F52E7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603"/>
          <a:stretch/>
        </p:blipFill>
        <p:spPr>
          <a:xfrm>
            <a:off x="2154476" y="1377537"/>
            <a:ext cx="723105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Intuition of VC Dimension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6AE6C-2CF6-C449-9CDD-BD2AB8B1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325" y="1414162"/>
            <a:ext cx="8273597" cy="53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33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and </a:t>
            </a:r>
            <a:r>
              <a:rPr lang="en-US" i="1" dirty="0" err="1"/>
              <a:t>d</a:t>
            </a:r>
            <a:r>
              <a:rPr lang="en-US" baseline="-25000" dirty="0" err="1"/>
              <a:t>vc</a:t>
            </a:r>
            <a:r>
              <a:rPr lang="en-US" baseline="-25000" dirty="0"/>
              <a:t>	(The Bias-Complexity Tradeoff)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46B1-B1C3-C34E-A8B4-E47DC8A60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294"/>
          <a:stretch/>
        </p:blipFill>
        <p:spPr>
          <a:xfrm>
            <a:off x="1859630" y="1478071"/>
            <a:ext cx="8472740" cy="49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 of BAD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859C7-8E74-C64F-AD48-42ED044E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9425" y="1222429"/>
            <a:ext cx="8499050" cy="56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8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VC Bound Rephrase: Penalty for Model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0FF19-9170-2E45-8467-B79C7AA2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9529" y="1394602"/>
            <a:ext cx="8257541" cy="52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50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VC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E111-C798-F844-98DB-24CD0ACF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69" y="3012508"/>
            <a:ext cx="5269749" cy="3845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E58AE6-8106-AD4B-8FDA-5C4EAB8E7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8265" y="4150552"/>
            <a:ext cx="41783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EC2FE-1C6D-B047-B6C7-EC0F77AC9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2515" y="5946385"/>
            <a:ext cx="47498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F9270E-4218-9D4E-829D-EA94B377F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6952" y="1392286"/>
            <a:ext cx="6378096" cy="16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29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Bound Rephrase: Sample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5BA71E-4D01-C449-A97B-443BED9D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2159" y="1597450"/>
            <a:ext cx="8228518" cy="52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4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DCF1-7A7E-3746-B388-7A756D69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Looseness of VC Bound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BBA69-07AD-2D44-B259-16422AAC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356" y="1427966"/>
            <a:ext cx="8518934" cy="414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5296E-F72D-AC40-A3C1-2E5AD9B594A5}"/>
              </a:ext>
            </a:extLst>
          </p:cNvPr>
          <p:cNvSpPr txBox="1"/>
          <p:nvPr/>
        </p:nvSpPr>
        <p:spPr>
          <a:xfrm>
            <a:off x="1151492" y="5887233"/>
            <a:ext cx="9670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Philosophical message of VC bound important for improving ML</a:t>
            </a:r>
          </a:p>
        </p:txBody>
      </p:sp>
    </p:spTree>
    <p:extLst>
      <p:ext uri="{BB962C8B-B14F-4D97-AF65-F5344CB8AC3E}">
        <p14:creationId xmlns:p14="http://schemas.microsoft.com/office/powerpoint/2010/main" val="7696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CFC87-2B76-0543-815D-037A6997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6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‘Statistical’ Learning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83821-FDF6-7E4A-8AF9-BBB8502A3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6065" y="1333092"/>
            <a:ext cx="8365393" cy="5458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BD495-EC42-9944-858F-AC6E41D4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694" t="7654" b="8725"/>
          <a:stretch/>
        </p:blipFill>
        <p:spPr>
          <a:xfrm>
            <a:off x="5736392" y="6050071"/>
            <a:ext cx="6080872" cy="635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4563A-B82A-F840-B7AB-69B9C7D1E426}"/>
              </a:ext>
            </a:extLst>
          </p:cNvPr>
          <p:cNvSpPr/>
          <p:nvPr/>
        </p:nvSpPr>
        <p:spPr>
          <a:xfrm>
            <a:off x="9344818" y="2167096"/>
            <a:ext cx="274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effectLst/>
                <a:latin typeface="Helvetica" pitchFamily="2" charset="0"/>
              </a:rPr>
              <a:t> The Approximation 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6B67E-D993-CE4C-87DE-B84A27C92EB5}"/>
              </a:ext>
            </a:extLst>
          </p:cNvPr>
          <p:cNvSpPr/>
          <p:nvPr/>
        </p:nvSpPr>
        <p:spPr>
          <a:xfrm>
            <a:off x="8880954" y="1506022"/>
            <a:ext cx="282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" pitchFamily="2" charset="0"/>
              </a:rPr>
              <a:t> The Estimation Error</a:t>
            </a:r>
          </a:p>
          <a:p>
            <a:pPr algn="ctr"/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7578-4D02-924C-BBC1-A3BAC025B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74426"/>
          <a:stretch/>
        </p:blipFill>
        <p:spPr>
          <a:xfrm>
            <a:off x="2183702" y="2038591"/>
            <a:ext cx="7849083" cy="69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1376A-D15E-1F46-8D35-B22599063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9005" b="60117"/>
          <a:stretch/>
        </p:blipFill>
        <p:spPr>
          <a:xfrm>
            <a:off x="2183703" y="1502799"/>
            <a:ext cx="7747673" cy="603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85AC6-EB78-0A49-869D-C067AEEF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257"/>
          <a:stretch/>
        </p:blipFill>
        <p:spPr>
          <a:xfrm>
            <a:off x="2183703" y="2772469"/>
            <a:ext cx="7849078" cy="145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659A2-9355-B14B-BB3D-5DE55CCEF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5781" y="2105923"/>
            <a:ext cx="8784921" cy="25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A49B4-FC40-EA44-8FD1-F17B8866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925" y="1512952"/>
            <a:ext cx="3619587" cy="789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A83DB-7E5A-CE4F-AD4B-A3E224225BF4}"/>
              </a:ext>
            </a:extLst>
          </p:cNvPr>
          <p:cNvSpPr txBox="1"/>
          <p:nvPr/>
        </p:nvSpPr>
        <p:spPr>
          <a:xfrm>
            <a:off x="1152394" y="2713255"/>
            <a:ext cx="86314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How many lines are there?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How many kinds of lines if viewed from</a:t>
            </a:r>
          </a:p>
          <a:p>
            <a:r>
              <a:rPr lang="en-US" sz="3200" dirty="0"/>
              <a:t>	-- </a:t>
            </a:r>
            <a:r>
              <a:rPr lang="en-US" sz="3200" dirty="0">
                <a:solidFill>
                  <a:srgbClr val="FF0000"/>
                </a:solidFill>
              </a:rPr>
              <a:t>One</a:t>
            </a:r>
            <a:r>
              <a:rPr lang="en-US" sz="3200" dirty="0"/>
              <a:t> input vector x1?</a:t>
            </a:r>
          </a:p>
          <a:p>
            <a:r>
              <a:rPr lang="en-US" sz="3200" dirty="0"/>
              <a:t>	-- </a:t>
            </a:r>
            <a:r>
              <a:rPr lang="en-US" sz="3200" dirty="0">
                <a:solidFill>
                  <a:srgbClr val="FF0000"/>
                </a:solidFill>
              </a:rPr>
              <a:t>Two</a:t>
            </a:r>
            <a:r>
              <a:rPr lang="en-US" sz="3200" dirty="0"/>
              <a:t> inputs x1, x2?</a:t>
            </a:r>
          </a:p>
          <a:p>
            <a:r>
              <a:rPr lang="en-US" sz="3200" dirty="0"/>
              <a:t>	-- </a:t>
            </a:r>
            <a:r>
              <a:rPr lang="en-US" sz="3200" dirty="0">
                <a:solidFill>
                  <a:srgbClr val="FF0000"/>
                </a:solidFill>
              </a:rPr>
              <a:t>Three</a:t>
            </a:r>
            <a:r>
              <a:rPr lang="en-US" sz="3200" dirty="0"/>
              <a:t> inputs x1, x2, x3?</a:t>
            </a:r>
          </a:p>
          <a:p>
            <a:r>
              <a:rPr lang="en-US" sz="3200" dirty="0"/>
              <a:t>	-- </a:t>
            </a:r>
            <a:r>
              <a:rPr lang="en-US" sz="3200" dirty="0">
                <a:solidFill>
                  <a:srgbClr val="FF0000"/>
                </a:solidFill>
              </a:rPr>
              <a:t>Four</a:t>
            </a:r>
            <a:r>
              <a:rPr lang="en-US" sz="3200" dirty="0"/>
              <a:t> inputs x1, x2, x3, x4?</a:t>
            </a:r>
          </a:p>
          <a:p>
            <a:r>
              <a:rPr lang="en-US" sz="3200" dirty="0"/>
              <a:t>	-- </a:t>
            </a:r>
            <a:r>
              <a:rPr lang="en-US" sz="3200" dirty="0">
                <a:solidFill>
                  <a:srgbClr val="FF0000"/>
                </a:solidFill>
              </a:rPr>
              <a:t>Five </a:t>
            </a:r>
            <a:r>
              <a:rPr lang="en-US" sz="3200" dirty="0"/>
              <a:t>inputs x1, x2, x3, x4, x5?</a:t>
            </a:r>
          </a:p>
        </p:txBody>
      </p:sp>
    </p:spTree>
    <p:extLst>
      <p:ext uri="{BB962C8B-B14F-4D97-AF65-F5344CB8AC3E}">
        <p14:creationId xmlns:p14="http://schemas.microsoft.com/office/powerpoint/2010/main" val="17579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Number of Hypotheses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E712C-C643-2346-B2AC-4B07EFF4D7F8}"/>
              </a:ext>
            </a:extLst>
          </p:cNvPr>
          <p:cNvSpPr txBox="1"/>
          <p:nvPr/>
        </p:nvSpPr>
        <p:spPr>
          <a:xfrm>
            <a:off x="1528175" y="2016690"/>
            <a:ext cx="37289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Dichotomies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Growth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Shatter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Break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Bounding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VC dimension</a:t>
            </a:r>
          </a:p>
        </p:txBody>
      </p:sp>
    </p:spTree>
    <p:extLst>
      <p:ext uri="{BB962C8B-B14F-4D97-AF65-F5344CB8AC3E}">
        <p14:creationId xmlns:p14="http://schemas.microsoft.com/office/powerpoint/2010/main" val="124533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5415-4E7D-F646-9D31-7BE32C55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Dichotomies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36E9F6-0568-0C45-AE43-98C7C4DD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5457" y="1400829"/>
            <a:ext cx="8166971" cy="4438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3C343-4C96-664A-B1A8-80FC9C267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000" y="6024932"/>
            <a:ext cx="6350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271</Words>
  <Application>Microsoft Macintosh PowerPoint</Application>
  <PresentationFormat>Widescreen</PresentationFormat>
  <Paragraphs>85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Office Theme</vt:lpstr>
      <vt:lpstr>VC Dimension</vt:lpstr>
      <vt:lpstr>Hoeffding’s Inequality</vt:lpstr>
      <vt:lpstr>Hoeffding’s Inequality</vt:lpstr>
      <vt:lpstr>Bound of BAD Data</vt:lpstr>
      <vt:lpstr>The ‘Statistical’ Learning Flow</vt:lpstr>
      <vt:lpstr>To do</vt:lpstr>
      <vt:lpstr>Effective Number of Lines</vt:lpstr>
      <vt:lpstr>Effective Number of Hypotheses</vt:lpstr>
      <vt:lpstr>Dichotomies</vt:lpstr>
      <vt:lpstr>Growth Function</vt:lpstr>
      <vt:lpstr>Growth Function for Positive Rays</vt:lpstr>
      <vt:lpstr>Growth Function for Positive Intervals</vt:lpstr>
      <vt:lpstr>Growth Function for Convex Sets</vt:lpstr>
      <vt:lpstr>Growth Function for Convex Sets</vt:lpstr>
      <vt:lpstr>The Four Growth Functions</vt:lpstr>
      <vt:lpstr>Break Point</vt:lpstr>
      <vt:lpstr>The Four Break Points</vt:lpstr>
      <vt:lpstr>Restriction of Break Point</vt:lpstr>
      <vt:lpstr>Restriction of Break Point</vt:lpstr>
      <vt:lpstr>Bounding Function</vt:lpstr>
      <vt:lpstr>Table of Bounding Function</vt:lpstr>
      <vt:lpstr>Table of Bounding Function</vt:lpstr>
      <vt:lpstr>‘Achieving’ Dichotomies of B(4,3)</vt:lpstr>
      <vt:lpstr>Reorganized Dichotomies of B(4,3)</vt:lpstr>
      <vt:lpstr>Estimating Part of B(4,3)</vt:lpstr>
      <vt:lpstr>Estimating Part of B(4,3)</vt:lpstr>
      <vt:lpstr>Putting It All Together</vt:lpstr>
      <vt:lpstr>Putting It All Together</vt:lpstr>
      <vt:lpstr>Bounding Function: The Theorem</vt:lpstr>
      <vt:lpstr>BAD Bound for General H</vt:lpstr>
      <vt:lpstr>More on Growth Function</vt:lpstr>
      <vt:lpstr>More on VC Bound</vt:lpstr>
      <vt:lpstr>VC Dimension</vt:lpstr>
      <vt:lpstr>The Four VC Dimensions</vt:lpstr>
      <vt:lpstr>VC Dimension and Learning</vt:lpstr>
      <vt:lpstr>Effective Number of Hypotheses</vt:lpstr>
      <vt:lpstr>Degrees of Freedom</vt:lpstr>
      <vt:lpstr>Physical Intuition of VC Dimension</vt:lpstr>
      <vt:lpstr>M and dvc (The Bias-Complexity Tradeoff)</vt:lpstr>
      <vt:lpstr>VC Bound Rephrase: Penalty for Model Complexity</vt:lpstr>
      <vt:lpstr>Interpreting VC Dimension</vt:lpstr>
      <vt:lpstr>VC Bound Rephrase: Sample Complexity</vt:lpstr>
      <vt:lpstr>Looseness of VC Bound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XU</dc:creator>
  <cp:lastModifiedBy>JIE XU</cp:lastModifiedBy>
  <cp:revision>77</cp:revision>
  <dcterms:created xsi:type="dcterms:W3CDTF">2019-06-24T19:51:51Z</dcterms:created>
  <dcterms:modified xsi:type="dcterms:W3CDTF">2019-06-28T17:53:35Z</dcterms:modified>
</cp:coreProperties>
</file>